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0" r:id="rId2"/>
    <p:sldMasterId id="2147483673" r:id="rId3"/>
  </p:sldMasterIdLst>
  <p:notesMasterIdLst>
    <p:notesMasterId r:id="rId11"/>
  </p:notesMasterIdLst>
  <p:sldIdLst>
    <p:sldId id="279" r:id="rId4"/>
    <p:sldId id="283" r:id="rId5"/>
    <p:sldId id="847" r:id="rId6"/>
    <p:sldId id="848" r:id="rId7"/>
    <p:sldId id="849" r:id="rId8"/>
    <p:sldId id="513" r:id="rId9"/>
    <p:sldId id="827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5" autoAdjust="0"/>
    <p:restoredTop sz="94229" autoAdjust="0"/>
  </p:normalViewPr>
  <p:slideViewPr>
    <p:cSldViewPr snapToGrid="0">
      <p:cViewPr varScale="1">
        <p:scale>
          <a:sx n="104" d="100"/>
          <a:sy n="104" d="100"/>
        </p:scale>
        <p:origin x="9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916B9-DCD5-4598-8301-4CEB4C8DD69C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584B3-184A-46CB-ADA4-EB18EA6D4C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6642B7-71B7-4C3E-9855-0D0DE388A0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0CB609-6610-417B-8056-FA5628F188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05D40-F91F-CE67-45A5-741F947BD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86D115D-0AD5-FC8E-5F95-D16BA19D1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FEB816-C448-2F12-1680-D1EEAB8F3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26DEA7-BDEB-B65E-07CE-BF69347DA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0CB609-6610-417B-8056-FA5628F188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54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A3367-BA7C-0765-86E9-69A5110D1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848B9F1-12A3-0E9D-4D20-6001339A7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691EF4-BD9F-24F8-6D71-E16337167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957541-92E5-51E3-274B-B3DE5D2D8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0CB609-6610-417B-8056-FA5628F188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38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9DA94-937C-730B-3A8D-42CD47C1E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2A1F3C9-82F0-3D78-6B0F-DDAEAA479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5ECFE2C-AEDC-96A0-C748-9F4F347C1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C38538-5E3C-10BC-8EA9-161C627D3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0CB609-6610-417B-8056-FA5628F188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549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PPT</a:t>
            </a:r>
            <a:r>
              <a:rPr lang="zh-CN" altLang="en-US" dirty="0"/>
              <a:t>到此结束，请各位专家老师批评指正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3A0701-7472-4F4D-ACC1-BED0679CB0D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3B2-B714-4635-B4A6-95351F8E6C1F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D53-96A2-45ED-8668-807BE773D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3B2-B714-4635-B4A6-95351F8E6C1F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D53-96A2-45ED-8668-807BE773D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3B2-B714-4635-B4A6-95351F8E6C1F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D53-96A2-45ED-8668-807BE773D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5435" y="693021"/>
            <a:ext cx="9825318" cy="202029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657205" y="3934331"/>
            <a:ext cx="4073548" cy="107223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6EB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04AD-F93C-4C80-8A53-614C26FE0D22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59C3-C7A4-4445-ABE6-284E692CAAE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BA75B14-6A22-23CA-1D08-8B3DEB2AFD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4331"/>
            <a:ext cx="5334000" cy="905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82C-B90D-4CFC-80AF-F9F10D5EE01C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87F-342B-4B0B-A0DB-B2C28B6BF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45032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83A-0E84-49C8-9470-6C935A78B0AF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87F-342B-4B0B-A0DB-B2C28B6BF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dpi="0" rotWithShape="1">
          <a:blip r:embed="rId2">
            <a:lum/>
          </a:blip>
          <a:srcRect/>
          <a:stretch>
            <a:fillRect t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177098"/>
            <a:ext cx="12192000" cy="145032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CE7C-B006-4D98-B36D-72ADD98FAA10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87F-342B-4B0B-A0DB-B2C28B6BF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0690-3313-407C-A776-D77F7F5BE134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87F-342B-4B0B-A0DB-B2C28B6BF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6AC7-0483-422A-ACAF-409AB88757CC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87F-342B-4B0B-A0DB-B2C28B6BF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183A-F5C6-42C6-A0AE-8BC8A3D2A1A1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87F-342B-4B0B-A0DB-B2C28B6BF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A349-32E3-46F0-9A32-392871A7A5BC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6333" y="6132691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A8537B7A-7510-410A-AA53-45D600DA02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3B2-B714-4635-B4A6-95351F8E6C1F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D53-96A2-45ED-8668-807BE773D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8A7B-D865-4269-9098-B88238421085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87F-342B-4B0B-A0DB-B2C28B6BF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F815-13BE-4360-B3C7-23D891582FC2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87F-342B-4B0B-A0DB-B2C28B6BF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AAFE-EC31-4375-B9A4-035B013E53F5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87F-342B-4B0B-A0DB-B2C28B6BF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8AB2-3E49-454D-9C31-B4FB089CEB7A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87F-342B-4B0B-A0DB-B2C28B6BF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5100" y="1376118"/>
            <a:ext cx="11453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45100" y="6582813"/>
            <a:ext cx="2743200" cy="2751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76524F5-7F83-4941-876C-9CFBB5C58EF0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574291"/>
            <a:ext cx="4114800" cy="27518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68001" y="6391728"/>
            <a:ext cx="113029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11F3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D930F70-006D-4C9D-BB1D-28375325AE88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345100" y="293323"/>
            <a:ext cx="6772592" cy="698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>
                <a:solidFill>
                  <a:srgbClr val="011F3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标题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1237" y="187265"/>
            <a:ext cx="3253194" cy="76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61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B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1424" y="1412777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503BF-C29D-4C80-9971-704DEB9EB5A2}" type="slidenum">
              <a:rPr lang="en-US" altLang="zh-CN"/>
              <a:t>‹#›</a:t>
            </a:fld>
            <a:endParaRPr lang="en-US" altLang="zh-CN" dirty="0"/>
          </a:p>
        </p:txBody>
      </p:sp>
      <p:pic>
        <p:nvPicPr>
          <p:cNvPr id="8" name="Picture 6" descr="B-1"/>
          <p:cNvPicPr>
            <a:picLocks noChangeAspect="1" noChangeArrowheads="1"/>
          </p:cNvPicPr>
          <p:nvPr userDrawn="1"/>
        </p:nvPicPr>
        <p:blipFill>
          <a:blip r:embed="rId3" cstate="print"/>
          <a:srcRect l="8194" t="52522" r="40851" b="32153"/>
          <a:stretch>
            <a:fillRect/>
          </a:stretch>
        </p:blipFill>
        <p:spPr bwMode="auto">
          <a:xfrm>
            <a:off x="999068" y="3602039"/>
            <a:ext cx="621241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824192" y="548680"/>
            <a:ext cx="3470176" cy="648072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sz="2000" dirty="0"/>
              <a:t>内容标题区域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39F1-587F-4B46-AE4C-D82BC2C3528D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528B-B9B9-4E68-8952-1F42D213A426}" type="slidenum">
              <a:rPr lang="en-US" altLang="zh-CN"/>
              <a:t>‹#›</a:t>
            </a:fld>
            <a:endParaRPr lang="en-US" altLang="zh-CN" dirty="0"/>
          </a:p>
        </p:txBody>
      </p:sp>
      <p:pic>
        <p:nvPicPr>
          <p:cNvPr id="6" name="Picture 5" descr="B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77DA034-178A-1F2E-4A7B-53EFE75B65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42" y="1913119"/>
            <a:ext cx="5678557" cy="963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2"/>
          <p:cNvSpPr>
            <a:spLocks noGrp="1"/>
          </p:cNvSpPr>
          <p:nvPr>
            <p:ph idx="13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4" name="灯片编号占位符 5"/>
          <p:cNvSpPr txBox="1"/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98D576-A93E-4A83-AEFD-5B9ECC07763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" name="图片 14" descr="IMG_5097.png"/>
          <p:cNvPicPr>
            <a:picLocks noChangeAspect="1"/>
          </p:cNvPicPr>
          <p:nvPr userDrawn="1"/>
        </p:nvPicPr>
        <p:blipFill>
          <a:blip r:embed="rId2" cstate="screen"/>
          <a:srcRect l="19299"/>
          <a:stretch>
            <a:fillRect/>
          </a:stretch>
        </p:blipFill>
        <p:spPr>
          <a:xfrm>
            <a:off x="0" y="1425168"/>
            <a:ext cx="9839061" cy="5388209"/>
          </a:xfrm>
          <a:prstGeom prst="rect">
            <a:avLst/>
          </a:prstGeom>
        </p:spPr>
      </p:pic>
      <p:pic>
        <p:nvPicPr>
          <p:cNvPr id="16" name="图片 10" descr="15-5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b="44911"/>
          <a:stretch>
            <a:fillRect/>
          </a:stretch>
        </p:blipFill>
        <p:spPr bwMode="auto">
          <a:xfrm>
            <a:off x="1701801" y="1098378"/>
            <a:ext cx="10483851" cy="23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 userDrawn="1"/>
        </p:nvSpPr>
        <p:spPr>
          <a:xfrm>
            <a:off x="0" y="1098376"/>
            <a:ext cx="12192000" cy="571500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chemeClr val="bg1">
                  <a:alpha val="67000"/>
                </a:schemeClr>
              </a:gs>
              <a:gs pos="70000">
                <a:srgbClr val="C4D6EB">
                  <a:alpha val="69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A439F1-587F-4B46-AE4C-D82BC2C3528D}" type="slidenum">
              <a:rPr lang="en-US" altLang="zh-CN" smtClean="0"/>
              <a:t>‹#›</a:t>
            </a:fld>
            <a:endParaRPr lang="en-US" altLang="zh-CN" dirty="0"/>
          </a:p>
        </p:txBody>
      </p:sp>
      <p:pic>
        <p:nvPicPr>
          <p:cNvPr id="7" name="Picture 4" descr="B-1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10" descr="15-5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b="44911"/>
          <a:stretch>
            <a:fillRect/>
          </a:stretch>
        </p:blipFill>
        <p:spPr bwMode="auto">
          <a:xfrm>
            <a:off x="1701801" y="1170386"/>
            <a:ext cx="10483851" cy="23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DA1A5-410E-48EE-A5D1-815B42AB1DC1}" type="slidenum">
              <a:rPr lang="zh-CN" altLang="en-US"/>
              <a:t>‹#›</a:t>
            </a:fld>
            <a:endParaRPr lang="en-US" altLang="zh-CN" sz="1800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3B2-B714-4635-B4A6-95351F8E6C1F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D53-96A2-45ED-8668-807BE773D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3B2-B714-4635-B4A6-95351F8E6C1F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D53-96A2-45ED-8668-807BE773D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3B2-B714-4635-B4A6-95351F8E6C1F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D53-96A2-45ED-8668-807BE773D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3B2-B714-4635-B4A6-95351F8E6C1F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D53-96A2-45ED-8668-807BE773D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3B2-B714-4635-B4A6-95351F8E6C1F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D53-96A2-45ED-8668-807BE773D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3B2-B714-4635-B4A6-95351F8E6C1F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D53-96A2-45ED-8668-807BE773D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3B2-B714-4635-B4A6-95351F8E6C1F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D53-96A2-45ED-8668-807BE773D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4C3B2-B714-4635-B4A6-95351F8E6C1F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FD53-96A2-45ED-8668-807BE773D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8224" y="365126"/>
            <a:ext cx="10932458" cy="791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8224" y="1371600"/>
            <a:ext cx="10932458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82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F946-621A-4AEA-AB7B-2B809BC28110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6748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59C3-C7A4-4445-ABE6-284E692CAA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187D0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CD98D576-A93E-4A83-AEFD-5B9ECC077633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0" y="6523355"/>
            <a:ext cx="12192000" cy="33464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526356" y="1366145"/>
            <a:ext cx="11139288" cy="2020298"/>
          </a:xfrm>
        </p:spPr>
        <p:txBody>
          <a:bodyPr>
            <a:normAutofit/>
          </a:bodyPr>
          <a:lstStyle/>
          <a:p>
            <a:r>
              <a:rPr kumimoji="1" lang="zh-CN" altLang="en-US" sz="4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可控视频生成的研究和分享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7952509" y="5436439"/>
            <a:ext cx="4073236" cy="1468315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>
                <a:solidFill>
                  <a:srgbClr val="29275C"/>
                </a:solidFill>
              </a:rPr>
              <a:t>汇报人</a:t>
            </a:r>
            <a:r>
              <a:rPr lang="zh-CN" altLang="en-US" sz="2400" dirty="0">
                <a:solidFill>
                  <a:srgbClr val="29275C"/>
                </a:solidFill>
                <a:latin typeface="黑体" panose="02010609060101010101" charset="-122"/>
              </a:rPr>
              <a:t>：刘奇奇</a:t>
            </a:r>
            <a:endParaRPr lang="en-US" altLang="zh-CN" sz="2400" dirty="0">
              <a:solidFill>
                <a:srgbClr val="29275C"/>
              </a:solidFill>
              <a:latin typeface="黑体" panose="02010609060101010101" charset="-122"/>
            </a:endParaRPr>
          </a:p>
          <a:p>
            <a:pPr algn="l"/>
            <a:r>
              <a:rPr lang="zh-CN" altLang="en-US" dirty="0">
                <a:solidFill>
                  <a:srgbClr val="29275C"/>
                </a:solidFill>
                <a:latin typeface="黑体" panose="02010609060101010101" charset="-122"/>
              </a:rPr>
              <a:t>时  间：</a:t>
            </a:r>
            <a:r>
              <a:rPr lang="en-US" altLang="zh-CN" dirty="0">
                <a:solidFill>
                  <a:srgbClr val="29275C"/>
                </a:solidFill>
                <a:latin typeface="黑体" panose="02010609060101010101" charset="-122"/>
              </a:rPr>
              <a:t>2024.12.6</a:t>
            </a:r>
            <a:endParaRPr lang="en-US" altLang="zh-CN" sz="2400" dirty="0">
              <a:solidFill>
                <a:srgbClr val="29275C"/>
              </a:solidFill>
              <a:latin typeface="黑体" panose="0201060906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1459C3-C7A4-4445-ABE6-284E692CAA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EC1066-188B-1A03-5979-55DE9E415EB0}"/>
              </a:ext>
            </a:extLst>
          </p:cNvPr>
          <p:cNvSpPr/>
          <p:nvPr/>
        </p:nvSpPr>
        <p:spPr>
          <a:xfrm>
            <a:off x="304800" y="3518626"/>
            <a:ext cx="6576291" cy="20202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665"/>
    </mc:Choice>
    <mc:Fallback xmlns="">
      <p:transition advTm="16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3156" y="598396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论文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分享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523355"/>
            <a:ext cx="12192000" cy="33464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125" y="0"/>
            <a:ext cx="12192000" cy="33464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AutoShape 2" descr="Img"/>
          <p:cNvSpPr>
            <a:spLocks noChangeAspect="1" noChangeArrowheads="1"/>
          </p:cNvSpPr>
          <p:nvPr/>
        </p:nvSpPr>
        <p:spPr bwMode="auto">
          <a:xfrm>
            <a:off x="5943600" y="3276600"/>
            <a:ext cx="34036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537B7A-7510-410A-AA53-45D600DA0276}" type="slidenum"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78B1CFD3-AC4C-49F1-B143-551F198C0ECB}"/>
              </a:ext>
            </a:extLst>
          </p:cNvPr>
          <p:cNvSpPr txBox="1">
            <a:spLocks/>
          </p:cNvSpPr>
          <p:nvPr/>
        </p:nvSpPr>
        <p:spPr>
          <a:xfrm>
            <a:off x="837075" y="144660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0" dirty="0"/>
              <a:t>Motion-I2V								</a:t>
            </a:r>
          </a:p>
          <a:p>
            <a:pPr marL="0" indent="0" algn="r">
              <a:buNone/>
            </a:pPr>
            <a:r>
              <a:rPr lang="en-US" altLang="zh-CN" sz="2000" dirty="0"/>
              <a:t>SIGG 2024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42F6376-D1AD-4C2B-E344-B5121F012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169" y="2265150"/>
            <a:ext cx="7154861" cy="34839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21B7C85-D1B0-8BCB-F9AF-898A9AB53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25" y="1754366"/>
            <a:ext cx="10248900" cy="47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69BFB-83CC-3AF4-1A36-45E638D85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06D4A6A-05C8-10FD-90A0-E3223A26F6C5}"/>
              </a:ext>
            </a:extLst>
          </p:cNvPr>
          <p:cNvSpPr txBox="1"/>
          <p:nvPr/>
        </p:nvSpPr>
        <p:spPr>
          <a:xfrm>
            <a:off x="463156" y="598396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论文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分享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F2AEC77-D68E-A8BA-29BC-97D0574E8084}"/>
              </a:ext>
            </a:extLst>
          </p:cNvPr>
          <p:cNvSpPr/>
          <p:nvPr/>
        </p:nvSpPr>
        <p:spPr>
          <a:xfrm>
            <a:off x="0" y="6523355"/>
            <a:ext cx="12192000" cy="33464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92B3977-8BA9-AE34-50A2-282C9354B8EA}"/>
              </a:ext>
            </a:extLst>
          </p:cNvPr>
          <p:cNvSpPr/>
          <p:nvPr/>
        </p:nvSpPr>
        <p:spPr>
          <a:xfrm>
            <a:off x="-1125" y="0"/>
            <a:ext cx="12192000" cy="33464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AutoShape 2" descr="Img">
            <a:extLst>
              <a:ext uri="{FF2B5EF4-FFF2-40B4-BE49-F238E27FC236}">
                <a16:creationId xmlns:a16="http://schemas.microsoft.com/office/drawing/2014/main" id="{80741678-C429-C50A-4D69-437941599D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4036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831A224-991E-6491-DB92-2684137E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537B7A-7510-410A-AA53-45D600DA0276}" type="slidenum"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48816317-3E2E-A51A-D9F5-69C10F542CAE}"/>
              </a:ext>
            </a:extLst>
          </p:cNvPr>
          <p:cNvSpPr txBox="1">
            <a:spLocks/>
          </p:cNvSpPr>
          <p:nvPr/>
        </p:nvSpPr>
        <p:spPr>
          <a:xfrm>
            <a:off x="837075" y="144660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0" dirty="0" err="1"/>
              <a:t>AnimateDiff</a:t>
            </a:r>
            <a:endParaRPr lang="en-US" altLang="zh-CN" sz="1600" b="0" dirty="0"/>
          </a:p>
          <a:p>
            <a:pPr marL="0" indent="0" algn="r">
              <a:buNone/>
            </a:pPr>
            <a:r>
              <a:rPr lang="en-US" altLang="zh-CN" sz="2000" dirty="0"/>
              <a:t>ICLR 2024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6029201-61F5-9CBB-5AF8-7CF32F88D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75" y="2078182"/>
            <a:ext cx="9172336" cy="402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0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5958D-F1F0-CB4E-D8A5-3FAA9CA18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4D3ECCA-E31B-CFCE-5A2C-0D63FEAAC0BC}"/>
              </a:ext>
            </a:extLst>
          </p:cNvPr>
          <p:cNvSpPr txBox="1"/>
          <p:nvPr/>
        </p:nvSpPr>
        <p:spPr>
          <a:xfrm>
            <a:off x="463156" y="598396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论文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分享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BE1F40-66CB-DEBF-53AA-F7AEB49A818E}"/>
              </a:ext>
            </a:extLst>
          </p:cNvPr>
          <p:cNvSpPr/>
          <p:nvPr/>
        </p:nvSpPr>
        <p:spPr>
          <a:xfrm>
            <a:off x="0" y="6523355"/>
            <a:ext cx="12192000" cy="33464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AF28BA-6844-B981-D4F6-764659836E8C}"/>
              </a:ext>
            </a:extLst>
          </p:cNvPr>
          <p:cNvSpPr/>
          <p:nvPr/>
        </p:nvSpPr>
        <p:spPr>
          <a:xfrm>
            <a:off x="-1125" y="0"/>
            <a:ext cx="12192000" cy="33464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AutoShape 2" descr="Img">
            <a:extLst>
              <a:ext uri="{FF2B5EF4-FFF2-40B4-BE49-F238E27FC236}">
                <a16:creationId xmlns:a16="http://schemas.microsoft.com/office/drawing/2014/main" id="{26CD9CA4-91CD-09A8-4913-D269BD612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4036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0F7A94E-027A-79D2-CAEF-E2094950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537B7A-7510-410A-AA53-45D600DA0276}" type="slidenum"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621E8459-E47E-E913-6480-14A3CEDFD8EE}"/>
              </a:ext>
            </a:extLst>
          </p:cNvPr>
          <p:cNvSpPr txBox="1">
            <a:spLocks/>
          </p:cNvSpPr>
          <p:nvPr/>
        </p:nvSpPr>
        <p:spPr>
          <a:xfrm>
            <a:off x="837075" y="144660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0" dirty="0"/>
              <a:t>I2VControl</a:t>
            </a:r>
          </a:p>
          <a:p>
            <a:pPr marL="0" indent="0" algn="r">
              <a:buNone/>
            </a:pP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05666D-257B-020E-710B-224A98BF0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75" y="1937223"/>
            <a:ext cx="8967179" cy="42472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6EDC514-4162-F6DC-685A-C65DE38DA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75" y="1908266"/>
            <a:ext cx="93183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70EE4-940E-EC29-5023-318046DBF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C5C580E-4B7D-ACBD-8C6A-EB9525E399EF}"/>
              </a:ext>
            </a:extLst>
          </p:cNvPr>
          <p:cNvSpPr txBox="1"/>
          <p:nvPr/>
        </p:nvSpPr>
        <p:spPr>
          <a:xfrm>
            <a:off x="463156" y="598396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论文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分享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9F265CD-AA81-C308-5E3B-8263EF36E5EA}"/>
              </a:ext>
            </a:extLst>
          </p:cNvPr>
          <p:cNvSpPr/>
          <p:nvPr/>
        </p:nvSpPr>
        <p:spPr>
          <a:xfrm>
            <a:off x="0" y="6523355"/>
            <a:ext cx="12192000" cy="33464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8A2EB99-D1B7-E243-62A7-95462DDD4594}"/>
              </a:ext>
            </a:extLst>
          </p:cNvPr>
          <p:cNvSpPr/>
          <p:nvPr/>
        </p:nvSpPr>
        <p:spPr>
          <a:xfrm>
            <a:off x="-1125" y="0"/>
            <a:ext cx="12192000" cy="33464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AutoShape 2" descr="Img">
            <a:extLst>
              <a:ext uri="{FF2B5EF4-FFF2-40B4-BE49-F238E27FC236}">
                <a16:creationId xmlns:a16="http://schemas.microsoft.com/office/drawing/2014/main" id="{2D467A83-108C-01CE-4643-EBE9BA6E40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4036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0C24DDB-B545-F132-9DF7-A070FE66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537B7A-7510-410A-AA53-45D600DA0276}" type="slidenum"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BDBEC4C6-FE53-2101-3909-62F4A67BC86A}"/>
              </a:ext>
            </a:extLst>
          </p:cNvPr>
          <p:cNvSpPr txBox="1">
            <a:spLocks/>
          </p:cNvSpPr>
          <p:nvPr/>
        </p:nvSpPr>
        <p:spPr>
          <a:xfrm>
            <a:off x="837075" y="144660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0" dirty="0" err="1"/>
              <a:t>ControlNeXt</a:t>
            </a:r>
            <a:endParaRPr lang="en-US" altLang="zh-CN" sz="1600" b="0" dirty="0"/>
          </a:p>
          <a:p>
            <a:pPr marL="0" indent="0" algn="r">
              <a:buNone/>
            </a:pP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1E53F1-C6BD-F47F-DF48-B3721D107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153" y="1675236"/>
            <a:ext cx="6376894" cy="45843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1DF4AF-268C-D36C-B108-14342DC7A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075" y="2629289"/>
            <a:ext cx="9753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徽标, 公司名称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45" y="278397"/>
            <a:ext cx="1630424" cy="491868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sz="3200" dirty="0"/>
              <a:t>基于</a:t>
            </a:r>
            <a:r>
              <a:rPr lang="en-US" altLang="zh-CN" sz="3200" dirty="0"/>
              <a:t>Depth Map</a:t>
            </a:r>
            <a:r>
              <a:rPr lang="zh-CN" altLang="en-US" sz="3200" dirty="0"/>
              <a:t>的控制视频生成</a:t>
            </a: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1282D7F5-0AE0-E0E0-EA2A-5264CBDAE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396" y="1492572"/>
            <a:ext cx="7901008" cy="4475999"/>
          </a:xfrm>
          <a:prstGeom prst="rect">
            <a:avLst/>
          </a:prstGeom>
        </p:spPr>
      </p:pic>
      <p:sp>
        <p:nvSpPr>
          <p:cNvPr id="47" name="圆角矩形 15">
            <a:extLst>
              <a:ext uri="{FF2B5EF4-FFF2-40B4-BE49-F238E27FC236}">
                <a16:creationId xmlns:a16="http://schemas.microsoft.com/office/drawing/2014/main" id="{ED90D7CF-B45A-EEAA-368E-C0973BF9F07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4949" y="1251844"/>
            <a:ext cx="3471573" cy="5278811"/>
          </a:xfrm>
          <a:prstGeom prst="roundRect">
            <a:avLst>
              <a:gd name="adj" fmla="val 7517"/>
            </a:avLst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CBF259C-C3A1-6F78-76E0-B6B8B065A88C}"/>
              </a:ext>
            </a:extLst>
          </p:cNvPr>
          <p:cNvSpPr txBox="1"/>
          <p:nvPr/>
        </p:nvSpPr>
        <p:spPr>
          <a:xfrm>
            <a:off x="215346" y="1307260"/>
            <a:ext cx="34456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任务目标：</a:t>
            </a:r>
            <a:endParaRPr lang="en-US" altLang="zh-CN" b="1" dirty="0">
              <a:latin typeface="+mn-ea"/>
            </a:endParaRPr>
          </a:p>
          <a:p>
            <a:endParaRPr lang="en-US" altLang="zh-CN" b="1" dirty="0">
              <a:latin typeface="+mn-ea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基于用户选定实体的远近改变生成视频</a:t>
            </a:r>
            <a:r>
              <a:rPr lang="en-US" altLang="zh-CN" sz="1600" b="1" dirty="0">
                <a:latin typeface="+mn-ea"/>
              </a:rPr>
              <a:t>:</a:t>
            </a:r>
            <a:r>
              <a:rPr lang="zh-CN" altLang="en-US" sz="1600" b="1" dirty="0">
                <a:latin typeface="+mn-ea"/>
              </a:rPr>
              <a:t>用户只需提供一张图片，就可以选定图片中人物</a:t>
            </a:r>
            <a:r>
              <a:rPr lang="en-US" altLang="zh-CN" sz="1600" b="1" dirty="0">
                <a:latin typeface="+mn-ea"/>
              </a:rPr>
              <a:t>mask</a:t>
            </a:r>
            <a:r>
              <a:rPr lang="zh-CN" altLang="en-US" sz="1600" b="1" dirty="0">
                <a:latin typeface="+mn-ea"/>
              </a:rPr>
              <a:t>图的远近改变，如图所示，如果一开始的人物是红色</a:t>
            </a:r>
            <a:r>
              <a:rPr lang="en-US" altLang="zh-CN" sz="1600" b="1" dirty="0">
                <a:latin typeface="+mn-ea"/>
              </a:rPr>
              <a:t>(</a:t>
            </a:r>
            <a:r>
              <a:rPr lang="zh-CN" altLang="en-US" sz="1600" b="1" dirty="0">
                <a:latin typeface="+mn-ea"/>
              </a:rPr>
              <a:t>近距离</a:t>
            </a:r>
            <a:r>
              <a:rPr lang="en-US" altLang="zh-CN" sz="1600" b="1" dirty="0">
                <a:latin typeface="+mn-ea"/>
              </a:rPr>
              <a:t>)</a:t>
            </a:r>
            <a:r>
              <a:rPr lang="zh-CN" altLang="en-US" sz="1600" b="1" dirty="0">
                <a:latin typeface="+mn-ea"/>
              </a:rPr>
              <a:t>，用户可以选择拉深深度</a:t>
            </a:r>
            <a:r>
              <a:rPr lang="en-US" altLang="zh-CN" sz="1600" b="1" dirty="0">
                <a:latin typeface="+mn-ea"/>
              </a:rPr>
              <a:t>(</a:t>
            </a:r>
            <a:r>
              <a:rPr lang="zh-CN" altLang="en-US" sz="1600" b="1" dirty="0">
                <a:latin typeface="+mn-ea"/>
              </a:rPr>
              <a:t>变蓝</a:t>
            </a:r>
            <a:r>
              <a:rPr lang="en-US" altLang="zh-CN" sz="1600" b="1" dirty="0">
                <a:latin typeface="+mn-ea"/>
              </a:rPr>
              <a:t>)</a:t>
            </a:r>
            <a:r>
              <a:rPr lang="zh-CN" altLang="en-US" sz="1600" b="1" dirty="0">
                <a:latin typeface="+mn-ea"/>
              </a:rPr>
              <a:t>，最终依据第一帧的图像和最后一帧的人物深度</a:t>
            </a:r>
            <a:r>
              <a:rPr lang="en-US" altLang="zh-CN" sz="1600" b="1" dirty="0">
                <a:latin typeface="+mn-ea"/>
              </a:rPr>
              <a:t>mask</a:t>
            </a:r>
            <a:r>
              <a:rPr lang="zh-CN" altLang="en-US" sz="1600" b="1" dirty="0">
                <a:latin typeface="+mn-ea"/>
              </a:rPr>
              <a:t>图得到人物逐渐走远或走近的完整视频。</a:t>
            </a:r>
            <a:endParaRPr lang="en-US" altLang="zh-CN" sz="1600" b="1" dirty="0">
              <a:latin typeface="+mn-ea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1600" b="1" dirty="0">
              <a:latin typeface="+mn-ea"/>
            </a:endParaRPr>
          </a:p>
          <a:p>
            <a:r>
              <a:rPr lang="zh-CN" altLang="en-US" sz="1600" b="1" dirty="0">
                <a:latin typeface="+mn-ea"/>
              </a:rPr>
              <a:t>任务进展：</a:t>
            </a:r>
            <a:endParaRPr lang="en-US" altLang="zh-CN" sz="1600" b="1" dirty="0">
              <a:latin typeface="+mn-ea"/>
            </a:endParaRPr>
          </a:p>
          <a:p>
            <a:endParaRPr lang="en-US" altLang="zh-CN" sz="1600" b="1" dirty="0">
              <a:latin typeface="+mn-ea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600" b="1" dirty="0">
                <a:latin typeface="+mn-ea"/>
              </a:rPr>
              <a:t>正在对数据进行预处理，已处理</a:t>
            </a:r>
            <a:r>
              <a:rPr lang="en-US" altLang="zh-CN" sz="1600" b="1" dirty="0">
                <a:latin typeface="+mn-ea"/>
              </a:rPr>
              <a:t>20w+</a:t>
            </a:r>
            <a:r>
              <a:rPr lang="zh-CN" altLang="en-US" sz="1600" b="1" dirty="0">
                <a:latin typeface="+mn-ea"/>
              </a:rPr>
              <a:t>视频样本，已确定训练策略，待数据处理完成后开始训练</a:t>
            </a:r>
            <a:endParaRPr lang="en-US" altLang="zh-CN" sz="1600" b="1" dirty="0">
              <a:latin typeface="+mn-ea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1600" b="1" dirty="0">
              <a:latin typeface="+mn-ea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600" b="1" dirty="0">
                <a:latin typeface="+mn-ea"/>
              </a:rPr>
              <a:t>基础模型暂定为</a:t>
            </a:r>
            <a:r>
              <a:rPr lang="en-US" altLang="zh-CN" sz="1600" b="1" dirty="0">
                <a:latin typeface="+mn-ea"/>
              </a:rPr>
              <a:t>CogVideoX-5B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5846620" y="3429001"/>
            <a:ext cx="482138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00176FB-86D3-E49E-1293-27A584C7A697}"/>
              </a:ext>
            </a:extLst>
          </p:cNvPr>
          <p:cNvSpPr/>
          <p:nvPr/>
        </p:nvSpPr>
        <p:spPr>
          <a:xfrm>
            <a:off x="5551054" y="1043281"/>
            <a:ext cx="6576291" cy="20202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1f96b18-f491-4515-a2b3-eda82fe529ca"/>
  <p:tag name="COMMONDATA" val="eyJoZGlkIjoiZjkwMWY4MTQ5MmViMzM4NDMwNWZmZDc4MDg5YzU4Nj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模板 中国科学院信息工程研究所PPT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193</Words>
  <Application>Microsoft Office PowerPoint</Application>
  <PresentationFormat>宽屏</PresentationFormat>
  <Paragraphs>36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等线</vt:lpstr>
      <vt:lpstr>等线 Light</vt:lpstr>
      <vt:lpstr>黑体</vt:lpstr>
      <vt:lpstr>楷体</vt:lpstr>
      <vt:lpstr>宋体</vt:lpstr>
      <vt:lpstr>微软雅黑</vt:lpstr>
      <vt:lpstr>Arial</vt:lpstr>
      <vt:lpstr>Calibri</vt:lpstr>
      <vt:lpstr>Office 主题​​</vt:lpstr>
      <vt:lpstr>Office 主题</vt:lpstr>
      <vt:lpstr>2_模板 中国科学院信息工程研究所PPT模板</vt:lpstr>
      <vt:lpstr>可控视频生成的研究和分享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面向Hosting Provider的恶意IP地址块识别技术研究</dc:title>
  <dc:creator>刘 珍妮</dc:creator>
  <cp:lastModifiedBy>2181686261@qq.com</cp:lastModifiedBy>
  <cp:revision>758</cp:revision>
  <dcterms:created xsi:type="dcterms:W3CDTF">2023-04-07T09:19:00Z</dcterms:created>
  <dcterms:modified xsi:type="dcterms:W3CDTF">2024-12-10T07:46:34Z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D3FEE97AAEB5440C8F4D90E10041BBAA_12</vt:lpwstr>
  </property>
  <property fmtid="{D5CDD505-2E9C-101B-9397-08002B2CF9AE}" pid="3" name="KSOProductBuildVer">
    <vt:lpwstr>2052-11.1.0.14309</vt:lpwstr>
  </property>
</Properties>
</file>